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2E63"/>
    <a:srgbClr val="953D84"/>
    <a:srgbClr val="CDC800"/>
    <a:srgbClr val="0056AC"/>
    <a:srgbClr val="001C54"/>
    <a:srgbClr val="8A0045"/>
    <a:srgbClr val="96004B"/>
    <a:srgbClr val="B4005A"/>
    <a:srgbClr val="2D4719"/>
    <a:srgbClr val="234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1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4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65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4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1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7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5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3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2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9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9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D5569-E0A3-4ACF-95B7-07C325B7C354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17C6-60DF-4247-922F-8DA61694CBF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50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4456" y="712617"/>
            <a:ext cx="9463088" cy="5432766"/>
          </a:xfrm>
        </p:spPr>
        <p:txBody>
          <a:bodyPr>
            <a:noAutofit/>
          </a:bodyPr>
          <a:lstStyle/>
          <a:p>
            <a:r>
              <a:rPr lang="uk-UA" altLang="ru-RU" sz="2600" b="1" dirty="0" smtClean="0">
                <a:latin typeface="Garamond" panose="02020404030301010803" pitchFamily="18" charset="0"/>
              </a:rPr>
              <a:t>ФАКУЛЬТЕТ УКРАЇНСЬКОЇ Й ІНОЗЕМНОЇ ФІЛОЛОГІЇ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ТА ЖУРНАЛІСТИКИ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КАФЕДРА НІМЕЦЬКОЇ ТА РОМАНСЬКОЇ ФІЛОЛОГІЇ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ВИБІРКОВА КОМПОНЕНТА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014.02 Середня освіта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(Мова і література німецька)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sz="2800" b="1" dirty="0" smtClean="0">
                <a:latin typeface="Garamond" panose="02020404030301010803" pitchFamily="18" charset="0"/>
              </a:rPr>
              <a:t>ЛІТЕРАТУРА НІМЕЧЧИНИ</a:t>
            </a:r>
            <a:r>
              <a:rPr lang="uk-UA" sz="2600" b="1" dirty="0" smtClean="0">
                <a:latin typeface="Garamond" panose="02020404030301010803" pitchFamily="18" charset="0"/>
              </a:rPr>
              <a:t/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dirty="0" smtClean="0">
                <a:latin typeface="Garamond" panose="02020404030301010803" pitchFamily="18" charset="0"/>
              </a:rPr>
              <a:t/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dirty="0" smtClean="0">
                <a:latin typeface="Garamond" panose="02020404030301010803" pitchFamily="18" charset="0"/>
              </a:rPr>
              <a:t/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dirty="0" smtClean="0">
                <a:latin typeface="Garamond" panose="02020404030301010803" pitchFamily="18" charset="0"/>
              </a:rPr>
              <a:t>Кандидат філологічних наук, викладач </a:t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dirty="0" smtClean="0">
                <a:latin typeface="Garamond" panose="02020404030301010803" pitchFamily="18" charset="0"/>
              </a:rPr>
              <a:t>Бандурко Зінаїда Валеріївна </a:t>
            </a:r>
            <a:endParaRPr lang="ru-RU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2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Garamond" panose="02020404030301010803" pitchFamily="18" charset="0"/>
              </a:rPr>
              <a:t>Мета курсу:</a:t>
            </a:r>
            <a:r>
              <a:rPr lang="uk-UA" sz="4000" dirty="0" smtClean="0">
                <a:latin typeface="Garamond" panose="02020404030301010803" pitchFamily="18" charset="0"/>
              </a:rPr>
              <a:t> </a:t>
            </a:r>
            <a:endParaRPr lang="ru-RU" sz="4000">
              <a:latin typeface="Garamond" panose="02020404030301010803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95799" y="1143000"/>
            <a:ext cx="7377113" cy="5500688"/>
          </a:xfrm>
        </p:spPr>
        <p:txBody>
          <a:bodyPr>
            <a:noAutofit/>
          </a:bodyPr>
          <a:lstStyle/>
          <a:p>
            <a:pPr marL="0" indent="357188" algn="just">
              <a:spcBef>
                <a:spcPts val="0"/>
              </a:spcBef>
              <a:buNone/>
            </a:pP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Теоретичний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курс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«Література Німеччини»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має за мету ознайомити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з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особливостями зародження, становлення та розвитку німецької художньої літератури; повідомити про її суспільне, </a:t>
            </a:r>
            <a:r>
              <a:rPr lang="uk-UA" sz="2450" dirty="0" err="1">
                <a:solidFill>
                  <a:srgbClr val="702E63"/>
                </a:solidFill>
                <a:latin typeface="Garamond" panose="02020404030301010803" pitchFamily="18" charset="0"/>
              </a:rPr>
              <a:t>ідейно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-моральне та естетичне значення як у культурі Німеччини, так і в межах всесвітньої літератури і культури. </a:t>
            </a:r>
            <a:endParaRPr lang="uk-UA" sz="2450" dirty="0" smtClean="0">
              <a:solidFill>
                <a:srgbClr val="702E63"/>
              </a:solidFill>
              <a:latin typeface="Garamond" panose="02020404030301010803" pitchFamily="18" charset="0"/>
            </a:endParaRPr>
          </a:p>
          <a:p>
            <a:pPr marL="0" indent="357188" algn="just">
              <a:spcBef>
                <a:spcPts val="0"/>
              </a:spcBef>
              <a:buNone/>
            </a:pP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В межах курсу Ви отримаєте загальний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огляд творчості німецьких письменників, зупиняючись на найголовніших творах та літературних явищах, а також характеризуючи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історично-літературні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процеси, що відбувалися в Німеччині від дохристиянської доби до сьогодення.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Курс „Література Німеччини» висвітлює такі періоди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розвитку літератури Німеччини: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Середньовіччя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, Відродження, Бароко, Класицизм, 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Просвітництво та  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літературний процес </a:t>
            </a:r>
            <a:r>
              <a:rPr lang="uk-UA" sz="2450" dirty="0" err="1">
                <a:solidFill>
                  <a:srgbClr val="702E63"/>
                </a:solidFill>
                <a:latin typeface="Garamond" panose="02020404030301010803" pitchFamily="18" charset="0"/>
              </a:rPr>
              <a:t>ХІХ-ХХ</a:t>
            </a:r>
            <a:r>
              <a:rPr lang="uk-UA" sz="2450" dirty="0">
                <a:solidFill>
                  <a:srgbClr val="702E63"/>
                </a:solidFill>
                <a:latin typeface="Garamond" panose="02020404030301010803" pitchFamily="18" charset="0"/>
              </a:rPr>
              <a:t> ст</a:t>
            </a:r>
            <a:r>
              <a:rPr lang="uk-UA" sz="2450" dirty="0" smtClean="0">
                <a:solidFill>
                  <a:srgbClr val="702E63"/>
                </a:solidFill>
                <a:latin typeface="Garamond" panose="02020404030301010803" pitchFamily="18" charset="0"/>
              </a:rPr>
              <a:t>.</a:t>
            </a:r>
            <a:endParaRPr lang="ru-RU" sz="2450" dirty="0">
              <a:solidFill>
                <a:srgbClr val="702E63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booksonline.com.ua/blog/wp-content/uploads/2016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3657600" cy="550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726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313"/>
          </a:xfrm>
        </p:spPr>
        <p:txBody>
          <a:bodyPr>
            <a:normAutofit/>
          </a:bodyPr>
          <a:lstStyle/>
          <a:p>
            <a:pPr algn="ctr"/>
            <a:r>
              <a:rPr lang="uk-UA" sz="4000" b="1" smtClean="0">
                <a:latin typeface="Garamond" panose="02020404030301010803" pitchFamily="18" charset="0"/>
              </a:rPr>
              <a:t>Завдання курсу:</a:t>
            </a:r>
            <a:endParaRPr lang="ru-RU" sz="4000">
              <a:latin typeface="Garamond" panose="02020404030301010803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214438"/>
            <a:ext cx="6919913" cy="53149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2D4719"/>
                </a:solidFill>
                <a:latin typeface="Garamond" panose="02020404030301010803" pitchFamily="18" charset="0"/>
              </a:rPr>
              <a:t>висвітлити </a:t>
            </a:r>
            <a:r>
              <a:rPr lang="uk-UA" sz="2400" dirty="0">
                <a:solidFill>
                  <a:srgbClr val="2D4719"/>
                </a:solidFill>
                <a:latin typeface="Garamond" panose="02020404030301010803" pitchFamily="18" charset="0"/>
              </a:rPr>
              <a:t>головні події в історії літератури </a:t>
            </a:r>
            <a:r>
              <a:rPr lang="uk-UA" sz="2400" dirty="0" smtClean="0">
                <a:solidFill>
                  <a:srgbClr val="2D4719"/>
                </a:solidFill>
                <a:latin typeface="Garamond" panose="02020404030301010803" pitchFamily="18" charset="0"/>
              </a:rPr>
              <a:t>Німеччини;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2D4719"/>
                </a:solidFill>
                <a:latin typeface="Garamond" panose="02020404030301010803" pitchFamily="18" charset="0"/>
              </a:rPr>
              <a:t>ознайомити з найвідомішими творами та </a:t>
            </a:r>
            <a:r>
              <a:rPr lang="uk-UA" sz="2400" dirty="0">
                <a:solidFill>
                  <a:srgbClr val="2D4719"/>
                </a:solidFill>
                <a:latin typeface="Garamond" panose="02020404030301010803" pitchFamily="18" charset="0"/>
              </a:rPr>
              <a:t>найвидатнішими представниками німецької літератури різних епох та напрямків мистецтва, що розширить знання студентів про країну, мова якої вивчається, й сприятиме їх духовному </a:t>
            </a:r>
            <a:r>
              <a:rPr lang="uk-UA" sz="2400" dirty="0" smtClean="0">
                <a:solidFill>
                  <a:srgbClr val="2D4719"/>
                </a:solidFill>
                <a:latin typeface="Garamond" panose="02020404030301010803" pitchFamily="18" charset="0"/>
              </a:rPr>
              <a:t>розвитку; </a:t>
            </a:r>
            <a:endParaRPr lang="ru-RU" sz="2400" dirty="0">
              <a:solidFill>
                <a:srgbClr val="2D4719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2400" smtClean="0">
                <a:solidFill>
                  <a:srgbClr val="2D4719"/>
                </a:solidFill>
                <a:latin typeface="Garamond" panose="02020404030301010803" pitchFamily="18" charset="0"/>
              </a:rPr>
              <a:t>сформувати </a:t>
            </a:r>
            <a:r>
              <a:rPr lang="uk-UA" sz="2400" smtClean="0">
                <a:solidFill>
                  <a:srgbClr val="2D4719"/>
                </a:solidFill>
                <a:latin typeface="Garamond" panose="02020404030301010803" pitchFamily="18" charset="0"/>
              </a:rPr>
              <a:t>аналітичне </a:t>
            </a:r>
            <a:r>
              <a:rPr lang="uk-UA" sz="2400">
                <a:solidFill>
                  <a:srgbClr val="2D4719"/>
                </a:solidFill>
                <a:latin typeface="Garamond" panose="02020404030301010803" pitchFamily="18" charset="0"/>
              </a:rPr>
              <a:t>ставлення до літератури взагалі, та літератури Німеччини </a:t>
            </a:r>
            <a:r>
              <a:rPr lang="uk-UA" sz="2400" smtClean="0">
                <a:solidFill>
                  <a:srgbClr val="2D4719"/>
                </a:solidFill>
                <a:latin typeface="Garamond" panose="02020404030301010803" pitchFamily="18" charset="0"/>
              </a:rPr>
              <a:t>зокрема;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2D4719"/>
                </a:solidFill>
                <a:latin typeface="Garamond" panose="02020404030301010803" pitchFamily="18" charset="0"/>
              </a:rPr>
              <a:t>розвивати навички </a:t>
            </a:r>
            <a:r>
              <a:rPr lang="uk-UA" sz="2400" dirty="0">
                <a:solidFill>
                  <a:srgbClr val="2D4719"/>
                </a:solidFill>
                <a:latin typeface="Garamond" panose="02020404030301010803" pitchFamily="18" charset="0"/>
              </a:rPr>
              <a:t>аналізу та літературно-критичної оцінки будь-якого літературно-художнього твору, з урахуванням приналежності останнього до певної літературної або мистецької течії, історичної доби тощо. </a:t>
            </a:r>
            <a:endParaRPr lang="ru-RU" sz="2400">
              <a:solidFill>
                <a:srgbClr val="2D4719"/>
              </a:solidFill>
              <a:latin typeface="Garamond" panose="02020404030301010803" pitchFamily="18" charset="0"/>
            </a:endParaRPr>
          </a:p>
        </p:txBody>
      </p:sp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113" y="1214438"/>
            <a:ext cx="3929062" cy="531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47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61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Garamond" panose="02020404030301010803" pitchFamily="18" charset="0"/>
              </a:rPr>
              <a:t>Після завершення курсу </a:t>
            </a:r>
            <a:br>
              <a:rPr lang="uk-UA" b="1" dirty="0" smtClean="0">
                <a:latin typeface="Garamond" panose="02020404030301010803" pitchFamily="18" charset="0"/>
              </a:rPr>
            </a:br>
            <a:r>
              <a:rPr lang="uk-UA" b="1" dirty="0" smtClean="0">
                <a:latin typeface="Garamond" panose="02020404030301010803" pitchFamily="18" charset="0"/>
              </a:rPr>
              <a:t>«Література Німеччини» ви:</a:t>
            </a:r>
            <a:endParaRPr lang="ru-RU" b="1" dirty="0">
              <a:latin typeface="Garamond" panose="02020404030301010803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800600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Знатимете специфіку </a:t>
            </a:r>
            <a:r>
              <a:rPr lang="uk-UA" sz="2400" dirty="0">
                <a:solidFill>
                  <a:srgbClr val="8A0045"/>
                </a:solidFill>
                <a:latin typeface="Garamond" panose="02020404030301010803" pitchFamily="18" charset="0"/>
              </a:rPr>
              <a:t>перебігу літературного процесу різних країн в історико-культурному контексті; </a:t>
            </a:r>
            <a:endParaRPr lang="uk-UA" sz="2400" dirty="0" smtClean="0">
              <a:solidFill>
                <a:srgbClr val="8A0045"/>
              </a:solidFill>
              <a:latin typeface="Garamond" panose="02020404030301010803" pitchFamily="18" charset="0"/>
            </a:endParaRPr>
          </a:p>
          <a:p>
            <a:pPr algn="just"/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Будете</a:t>
            </a:r>
            <a:r>
              <a:rPr lang="ru-RU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 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здатні інтерпретувати й зіставляти </a:t>
            </a:r>
            <a:r>
              <a:rPr lang="uk-UA" sz="2400" dirty="0" err="1" smtClean="0">
                <a:solidFill>
                  <a:srgbClr val="8A0045"/>
                </a:solidFill>
                <a:latin typeface="Garamond" panose="02020404030301010803" pitchFamily="18" charset="0"/>
              </a:rPr>
              <a:t>мовні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 та літературні явища, використовувати різні методи й методики аналізу художнього </a:t>
            </a:r>
            <a:r>
              <a:rPr lang="ru-RU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тексту;</a:t>
            </a:r>
            <a:endParaRPr lang="ru-RU" altLang="ru-RU" sz="2400" dirty="0" smtClean="0">
              <a:solidFill>
                <a:srgbClr val="8A0045"/>
              </a:solidFill>
              <a:latin typeface="Garamond" panose="02020404030301010803" pitchFamily="18" charset="0"/>
            </a:endParaRPr>
          </a:p>
          <a:p>
            <a:pPr algn="just"/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Будете вміти </a:t>
            </a:r>
            <a:r>
              <a:rPr lang="uk-UA" sz="2400" dirty="0">
                <a:solidFill>
                  <a:srgbClr val="8A0045"/>
                </a:solidFill>
                <a:latin typeface="Garamond" panose="02020404030301010803" pitchFamily="18" charset="0"/>
              </a:rPr>
              <a:t>визначати 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жанрово-стильову своєрідність художнього </a:t>
            </a:r>
            <a:r>
              <a:rPr lang="ru-RU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тексту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, його місце </a:t>
            </a:r>
            <a:r>
              <a:rPr lang="uk-UA" sz="2400" dirty="0">
                <a:solidFill>
                  <a:srgbClr val="8A0045"/>
                </a:solidFill>
                <a:latin typeface="Garamond" panose="02020404030301010803" pitchFamily="18" charset="0"/>
              </a:rPr>
              <a:t>в літературному процесі, традиції й новаторство, зв’язок твору із фольклором, міфологією, релігією, філософією, значення для національної та світової 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культури</a:t>
            </a:r>
            <a:r>
              <a:rPr lang="uk-UA" sz="2400" dirty="0">
                <a:solidFill>
                  <a:srgbClr val="8A0045"/>
                </a:solidFill>
                <a:latin typeface="Garamond" panose="02020404030301010803" pitchFamily="18" charset="0"/>
              </a:rPr>
              <a:t>;</a:t>
            </a:r>
            <a:endParaRPr lang="ru-RU" sz="2400" dirty="0">
              <a:solidFill>
                <a:srgbClr val="8A0045"/>
              </a:solidFill>
              <a:latin typeface="Garamond" panose="02020404030301010803" pitchFamily="18" charset="0"/>
            </a:endParaRPr>
          </a:p>
          <a:p>
            <a:pPr algn="just"/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Будете здатні орієнтуватися у літературному процесі в історико-культурному контексті та використовувати знання іноземних мов і світової літератури для формування національної свідомості, культури, ціннісних орієнтацій учнів; </a:t>
            </a:r>
          </a:p>
          <a:p>
            <a:pPr algn="just"/>
            <a:r>
              <a:rPr lang="uk-UA" altLang="ru-RU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Навчитеся </a:t>
            </a:r>
            <a:r>
              <a:rPr lang="uk-UA" sz="2400" dirty="0" smtClean="0">
                <a:solidFill>
                  <a:srgbClr val="8A0045"/>
                </a:solidFill>
                <a:latin typeface="Garamond" panose="02020404030301010803" pitchFamily="18" charset="0"/>
              </a:rPr>
              <a:t>застосовувати міждисциплінарні зв’язки філологічного спрямування та інших наук гуманітарного циклу.</a:t>
            </a:r>
            <a:endParaRPr lang="uk-UA" sz="2400" dirty="0">
              <a:solidFill>
                <a:srgbClr val="8A0045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93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07063"/>
          </a:xfrm>
        </p:spPr>
        <p:txBody>
          <a:bodyPr>
            <a:normAutofit/>
          </a:bodyPr>
          <a:lstStyle/>
          <a:p>
            <a:pPr algn="ctr"/>
            <a:r>
              <a:rPr lang="uk-UA" sz="6000" smtClean="0">
                <a:solidFill>
                  <a:srgbClr val="002060"/>
                </a:solidFill>
                <a:latin typeface="Garamond" panose="02020404030301010803" pitchFamily="18" charset="0"/>
              </a:rPr>
              <a:t>Запрошуємо на навчання! </a:t>
            </a:r>
            <a:endParaRPr lang="ru-RU" sz="600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00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307</Words>
  <Application>Microsoft Office PowerPoint</Application>
  <PresentationFormat>Широкий екран</PresentationFormat>
  <Paragraphs>16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Тема Office</vt:lpstr>
      <vt:lpstr>ФАКУЛЬТЕТ УКРАЇНСЬКОЇ Й ІНОЗЕМНОЇ ФІЛОЛОГІЇ  ТА ЖУРНАЛІСТИКИ  КАФЕДРА НІМЕЦЬКОЇ ТА РОМАНСЬКОЇ ФІЛОЛОГІЇ  ВИБІРКОВА КОМПОНЕНТА   014.02 Середня освіта (Мова і література німецька)   ЛІТЕРАТУРА НІМЕЧЧИНИ   Кандидат філологічних наук, викладач  Бандурко Зінаїда Валеріївна </vt:lpstr>
      <vt:lpstr>Мета курсу: </vt:lpstr>
      <vt:lpstr>Завдання курсу:</vt:lpstr>
      <vt:lpstr>Після завершення курсу  «Література Німеччини» ви:</vt:lpstr>
      <vt:lpstr>Запрошуємо на навчання!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Література Німеччини</dc:title>
  <dc:creator>Зинаида Бандурко</dc:creator>
  <cp:lastModifiedBy>Зинаида Бандурко</cp:lastModifiedBy>
  <cp:revision>12</cp:revision>
  <dcterms:created xsi:type="dcterms:W3CDTF">2020-08-19T08:12:33Z</dcterms:created>
  <dcterms:modified xsi:type="dcterms:W3CDTF">2020-08-19T11:55:37Z</dcterms:modified>
</cp:coreProperties>
</file>